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301" r:id="rId3"/>
    <p:sldId id="303" r:id="rId4"/>
    <p:sldId id="277" r:id="rId5"/>
    <p:sldId id="281" r:id="rId6"/>
    <p:sldId id="305" r:id="rId7"/>
    <p:sldId id="306" r:id="rId8"/>
    <p:sldId id="259" r:id="rId9"/>
    <p:sldId id="262" r:id="rId10"/>
    <p:sldId id="263" r:id="rId11"/>
    <p:sldId id="289" r:id="rId12"/>
    <p:sldId id="285" r:id="rId13"/>
    <p:sldId id="291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75"/>
    <p:restoredTop sz="90923"/>
  </p:normalViewPr>
  <p:slideViewPr>
    <p:cSldViewPr>
      <p:cViewPr varScale="1">
        <p:scale>
          <a:sx n="86" d="100"/>
          <a:sy n="86" d="100"/>
        </p:scale>
        <p:origin x="216" y="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683A5-7270-4926-9866-6062756648F6}" type="datetimeFigureOut">
              <a:rPr lang="en-US" smtClean="0"/>
              <a:t>10/4/20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98B63-3E73-48BB-9F73-5863272E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7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98B63-3E73-48BB-9F73-5863272E3A5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98B63-3E73-48BB-9F73-5863272E3A5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21DEC-53A7-4E2D-A87C-622361EDA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8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07700-72A1-42FE-A040-1B705DF96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14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DA21E-CF63-471B-88ED-EA074328D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67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2E6A7-5655-4DCC-B4AB-8FD65B486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55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BDBB4-BD5E-4A60-979B-70EE75B2D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57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EF007-CD90-4630-9695-1691E4052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14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8AEA-BB19-4775-964E-5D27B9925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2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318C8-6441-40F0-80EF-C7E005F16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4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A4611-3D54-4F6E-9503-A6BFD0E2A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89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424F8-5D0C-4201-BFAF-F81B7D110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6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DBAB9-5492-499B-B6DD-DE987F9FA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20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EAA07A-8F66-4FD5-92AB-8B42CDDC73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6.w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12F62"/>
                </a:solidFill>
              </a:rPr>
              <a:t>Chapter 7 </a:t>
            </a:r>
            <a:br>
              <a:rPr lang="en-US" b="1" dirty="0">
                <a:solidFill>
                  <a:srgbClr val="212F62"/>
                </a:solidFill>
              </a:rPr>
            </a:br>
            <a:r>
              <a:rPr lang="en-US" b="1" dirty="0">
                <a:solidFill>
                  <a:srgbClr val="212F62"/>
                </a:solidFill>
              </a:rPr>
              <a:t>WORK, ENERGY, AND ENERGY RESOURCES</a:t>
            </a:r>
            <a:br>
              <a:rPr lang="en-US" b="1" dirty="0">
                <a:solidFill>
                  <a:srgbClr val="212F62"/>
                </a:solidFill>
              </a:rPr>
            </a:br>
            <a:endParaRPr lang="en-US" dirty="0"/>
          </a:p>
        </p:txBody>
      </p:sp>
      <p:pic>
        <p:nvPicPr>
          <p:cNvPr id="3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377015" cy="3500437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/>
        </p:nvSpPr>
        <p:spPr>
          <a:xfrm>
            <a:off x="503853" y="5505936"/>
            <a:ext cx="8335347" cy="116681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many forms of energy can you identify in this photograph of a wind farm in a soybean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field?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Work-energy Theorem and Kinetic Energy</a:t>
            </a:r>
          </a:p>
        </p:txBody>
      </p:sp>
      <p:pic>
        <p:nvPicPr>
          <p:cNvPr id="9219" name="Picture 5" descr="fig06_05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8001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Work-Energy Theorem and Kinetic Energy</a:t>
            </a:r>
          </a:p>
        </p:txBody>
      </p:sp>
      <p:pic>
        <p:nvPicPr>
          <p:cNvPr id="1028" name="Picture 3" descr="fig06_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" b="35698"/>
          <a:stretch>
            <a:fillRect/>
          </a:stretch>
        </p:blipFill>
        <p:spPr bwMode="auto">
          <a:xfrm>
            <a:off x="465137" y="1362392"/>
            <a:ext cx="42878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202434"/>
              </p:ext>
            </p:extLst>
          </p:nvPr>
        </p:nvGraphicFramePr>
        <p:xfrm>
          <a:off x="4545216" y="5146264"/>
          <a:ext cx="4486275" cy="79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2209800" imgH="393700" progId="Equation.3">
                  <p:embed/>
                </p:oleObj>
              </mc:Choice>
              <mc:Fallback>
                <p:oleObj name="Equation" r:id="rId4" imgW="2209800" imgH="3937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216" y="5146264"/>
                        <a:ext cx="4486275" cy="7926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5" descr="math040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356" y="5324477"/>
            <a:ext cx="2581275" cy="826769"/>
          </a:xfr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36632" y="5789412"/>
            <a:ext cx="510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Kinetic Energy is a scalar.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i="1" dirty="0"/>
              <a:t>SI Unit of Kinetic Energy:</a:t>
            </a:r>
            <a:r>
              <a:rPr lang="en-US" altLang="en-US" dirty="0"/>
              <a:t> joule (J)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0BFDA4-37AE-6040-B79F-3457920B471C}"/>
                  </a:ext>
                </a:extLst>
              </p:cNvPr>
              <p:cNvSpPr/>
              <p:nvPr/>
            </p:nvSpPr>
            <p:spPr>
              <a:xfrm>
                <a:off x="5689332" y="1552383"/>
                <a:ext cx="17020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0BFDA4-37AE-6040-B79F-3457920B4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32" y="1552383"/>
                <a:ext cx="170206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F8C777-5D38-994F-B42F-BEC83DAD77DE}"/>
                  </a:ext>
                </a:extLst>
              </p:cNvPr>
              <p:cNvSpPr/>
              <p:nvPr/>
            </p:nvSpPr>
            <p:spPr>
              <a:xfrm>
                <a:off x="6381788" y="2102323"/>
                <a:ext cx="14668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F8C777-5D38-994F-B42F-BEC83DAD7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88" y="2102323"/>
                <a:ext cx="146681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3EEDAF-CD60-7945-8880-A63DE378D3FD}"/>
                  </a:ext>
                </a:extLst>
              </p:cNvPr>
              <p:cNvSpPr/>
              <p:nvPr/>
            </p:nvSpPr>
            <p:spPr>
              <a:xfrm>
                <a:off x="5165374" y="2614133"/>
                <a:ext cx="27499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𝑚𝑎𝑠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3EEDAF-CD60-7945-8880-A63DE378D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374" y="2614133"/>
                <a:ext cx="274998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51F3F3-8CF5-0F41-8BCE-0332582E1315}"/>
                  </a:ext>
                </a:extLst>
              </p:cNvPr>
              <p:cNvSpPr/>
              <p:nvPr/>
            </p:nvSpPr>
            <p:spPr>
              <a:xfrm>
                <a:off x="990600" y="3121650"/>
                <a:ext cx="2173031" cy="521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51F3F3-8CF5-0F41-8BCE-0332582E1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121650"/>
                <a:ext cx="2173031" cy="521618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238B6D5-A53A-0A41-BF58-5B8E995DB1B1}"/>
                  </a:ext>
                </a:extLst>
              </p:cNvPr>
              <p:cNvSpPr/>
              <p:nvPr/>
            </p:nvSpPr>
            <p:spPr>
              <a:xfrm>
                <a:off x="3688921" y="3101056"/>
                <a:ext cx="2173031" cy="521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238B6D5-A53A-0A41-BF58-5B8E995DB1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921" y="3101056"/>
                <a:ext cx="2173031" cy="521618"/>
              </a:xfrm>
              <a:prstGeom prst="rect">
                <a:avLst/>
              </a:prstGeom>
              <a:blipFill>
                <a:blip r:embed="rId1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52648B-4740-1B49-B933-72D81AE80ACE}"/>
                  </a:ext>
                </a:extLst>
              </p:cNvPr>
              <p:cNvSpPr/>
              <p:nvPr/>
            </p:nvSpPr>
            <p:spPr>
              <a:xfrm>
                <a:off x="6387242" y="2990557"/>
                <a:ext cx="244348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52648B-4740-1B49-B933-72D81AE80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242" y="2990557"/>
                <a:ext cx="2443489" cy="783804"/>
              </a:xfrm>
              <a:prstGeom prst="rect">
                <a:avLst/>
              </a:prstGeom>
              <a:blipFill>
                <a:blip r:embed="rId12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84778F-43CE-A74B-93E8-D858E866B0CD}"/>
                  </a:ext>
                </a:extLst>
              </p:cNvPr>
              <p:cNvSpPr/>
              <p:nvPr/>
            </p:nvSpPr>
            <p:spPr>
              <a:xfrm>
                <a:off x="4752975" y="3698260"/>
                <a:ext cx="366888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𝑚𝑎𝑠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84778F-43CE-A74B-93E8-D858E866B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75" y="3698260"/>
                <a:ext cx="3668889" cy="783804"/>
              </a:xfrm>
              <a:prstGeom prst="rect">
                <a:avLst/>
              </a:prstGeom>
              <a:blipFill>
                <a:blip r:embed="rId1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0A7A8D-D71A-9B46-B3B8-3172EA03149E}"/>
                  </a:ext>
                </a:extLst>
              </p:cNvPr>
              <p:cNvSpPr/>
              <p:nvPr/>
            </p:nvSpPr>
            <p:spPr>
              <a:xfrm>
                <a:off x="4775436" y="4401088"/>
                <a:ext cx="39342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𝑚𝑎𝑠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0A7A8D-D71A-9B46-B3B8-3172EA031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436" y="4401088"/>
                <a:ext cx="3934282" cy="783804"/>
              </a:xfrm>
              <a:prstGeom prst="rect">
                <a:avLst/>
              </a:prstGeom>
              <a:blipFill>
                <a:blip r:embed="rId1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Gravitational Potential Energy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696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</a:t>
            </a:r>
            <a:r>
              <a:rPr lang="en-US" altLang="en-US">
                <a:solidFill>
                  <a:srgbClr val="009900"/>
                </a:solidFill>
              </a:rPr>
              <a:t>gravitational</a:t>
            </a:r>
            <a:r>
              <a:rPr lang="en-US" altLang="en-US"/>
              <a:t> </a:t>
            </a:r>
            <a:r>
              <a:rPr lang="en-US" altLang="en-US">
                <a:solidFill>
                  <a:srgbClr val="009900"/>
                </a:solidFill>
              </a:rPr>
              <a:t>potential energy</a:t>
            </a:r>
            <a:r>
              <a:rPr lang="en-US" altLang="en-US"/>
              <a:t> PE is the energy that an object of </a:t>
            </a:r>
            <a:r>
              <a:rPr lang="en-US" altLang="en-US">
                <a:solidFill>
                  <a:srgbClr val="009900"/>
                </a:solidFill>
              </a:rPr>
              <a:t>mass</a:t>
            </a:r>
            <a:r>
              <a:rPr lang="en-US" altLang="en-US"/>
              <a:t> </a:t>
            </a:r>
            <a:r>
              <a:rPr lang="en-US" altLang="en-US" i="1"/>
              <a:t>m</a:t>
            </a:r>
            <a:r>
              <a:rPr lang="en-US" altLang="en-US"/>
              <a:t> has by virtue of its position relative to the surface of the earth. That position is measured by the height </a:t>
            </a:r>
            <a:r>
              <a:rPr lang="en-US" altLang="en-US" i="1"/>
              <a:t>h</a:t>
            </a:r>
            <a:r>
              <a:rPr lang="en-US" altLang="en-US"/>
              <a:t> of the object relative to an arbitrary zero level: </a:t>
            </a:r>
          </a:p>
        </p:txBody>
      </p:sp>
      <p:pic>
        <p:nvPicPr>
          <p:cNvPr id="16388" name="Picture 4" descr="eqd6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167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90600" y="4724400"/>
            <a:ext cx="678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Gravitational Potential Energy is a scalar.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i="1" dirty="0"/>
              <a:t>SI Unit of Gravitational Potential Energy:</a:t>
            </a:r>
            <a:r>
              <a:rPr lang="en-US" altLang="en-US" dirty="0"/>
              <a:t> joule (J)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Conservative and Non-conservative Forces</a:t>
            </a:r>
            <a:br>
              <a:rPr lang="en-US" dirty="0"/>
            </a:br>
            <a:endParaRPr 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1371600"/>
            <a:ext cx="8153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 force is a </a:t>
            </a:r>
            <a:r>
              <a:rPr lang="en-US" b="1" dirty="0"/>
              <a:t>conservative force</a:t>
            </a:r>
            <a:r>
              <a:rPr lang="en-US" dirty="0"/>
              <a:t> if the net work it does on a particle moving around any closed path, from an initial point and then back to that point, is zero. </a:t>
            </a:r>
          </a:p>
          <a:p>
            <a:endParaRPr lang="en-US" dirty="0"/>
          </a:p>
          <a:p>
            <a:r>
              <a:rPr lang="en-US" dirty="0"/>
              <a:t>Equivalently, a force is conservative if the net work it does on a particle moving between two points does not depend on the path taken by the particle. </a:t>
            </a:r>
          </a:p>
          <a:p>
            <a:endParaRPr lang="en-US" dirty="0"/>
          </a:p>
          <a:p>
            <a:r>
              <a:rPr lang="en-US" dirty="0"/>
              <a:t>A force is non-conservative if the net work it does on a particle moving between two points does depend on the path taken by the particle.</a:t>
            </a:r>
          </a:p>
          <a:p>
            <a:pPr>
              <a:spcBef>
                <a:spcPct val="50000"/>
              </a:spcBef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</a:rPr>
              <a:t>Examples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990600" y="1219200"/>
            <a:ext cx="6858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Conservative Forces</a:t>
            </a:r>
            <a:r>
              <a:rPr lang="en-US" dirty="0"/>
              <a:t>  </a:t>
            </a:r>
          </a:p>
          <a:p>
            <a:pPr>
              <a:spcBef>
                <a:spcPct val="50000"/>
              </a:spcBef>
            </a:pPr>
            <a:r>
              <a:rPr lang="en-US" dirty="0"/>
              <a:t>  Gravitational force </a:t>
            </a:r>
          </a:p>
          <a:p>
            <a:pPr>
              <a:spcBef>
                <a:spcPct val="50000"/>
              </a:spcBef>
            </a:pPr>
            <a:r>
              <a:rPr lang="en-US" dirty="0"/>
              <a:t>  Elastic spring force </a:t>
            </a:r>
          </a:p>
          <a:p>
            <a:pPr>
              <a:spcBef>
                <a:spcPct val="50000"/>
              </a:spcBef>
            </a:pPr>
            <a:r>
              <a:rPr lang="en-US" dirty="0"/>
              <a:t>  Electric force </a:t>
            </a:r>
          </a:p>
          <a:p>
            <a:pPr>
              <a:spcBef>
                <a:spcPct val="50000"/>
              </a:spcBef>
            </a:pPr>
            <a:r>
              <a:rPr lang="en-US" b="1" i="1" dirty="0" err="1"/>
              <a:t>Nonconservative</a:t>
            </a:r>
            <a:r>
              <a:rPr lang="en-US" b="1" i="1" dirty="0"/>
              <a:t> Forces</a:t>
            </a:r>
            <a:r>
              <a:rPr lang="en-US" dirty="0"/>
              <a:t>  </a:t>
            </a:r>
          </a:p>
          <a:p>
            <a:pPr>
              <a:spcBef>
                <a:spcPct val="50000"/>
              </a:spcBef>
            </a:pPr>
            <a:r>
              <a:rPr lang="en-US" dirty="0"/>
              <a:t>  Static and kinetic frictional forces</a:t>
            </a:r>
          </a:p>
          <a:p>
            <a:pPr>
              <a:spcBef>
                <a:spcPct val="50000"/>
              </a:spcBef>
            </a:pPr>
            <a:r>
              <a:rPr lang="en-US" dirty="0"/>
              <a:t>  Air resistance &amp; Drag</a:t>
            </a:r>
          </a:p>
          <a:p>
            <a:pPr>
              <a:spcBef>
                <a:spcPct val="50000"/>
              </a:spcBef>
            </a:pPr>
            <a:r>
              <a:rPr lang="en-US" dirty="0"/>
              <a:t>  Tension</a:t>
            </a:r>
          </a:p>
          <a:p>
            <a:pPr>
              <a:spcBef>
                <a:spcPct val="50000"/>
              </a:spcBef>
            </a:pPr>
            <a:r>
              <a:rPr lang="en-US" dirty="0"/>
              <a:t>  Normal force</a:t>
            </a:r>
          </a:p>
          <a:p>
            <a:pPr>
              <a:spcBef>
                <a:spcPct val="50000"/>
              </a:spcBef>
            </a:pPr>
            <a:r>
              <a:rPr lang="en-US" dirty="0"/>
              <a:t>  Propulsion force of a rocket</a:t>
            </a:r>
          </a:p>
        </p:txBody>
      </p:sp>
      <p:pic>
        <p:nvPicPr>
          <p:cNvPr id="4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371600"/>
            <a:ext cx="2525446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43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The Conservation of Mechanical Energy</a:t>
            </a:r>
          </a:p>
        </p:txBody>
      </p:sp>
      <p:pic>
        <p:nvPicPr>
          <p:cNvPr id="8197" name="Picture 5" descr="fig06_1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001000" cy="3521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2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  <a:cs typeface="Arial" charset="0"/>
              </a:rPr>
              <a:t>THE PRINCIPLE OF CONSERVATION OF MECHANICAL ENERGY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66800" y="2971800"/>
            <a:ext cx="739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total mechanical energy (</a:t>
            </a:r>
            <a:r>
              <a:rPr lang="en-US" i="1" dirty="0"/>
              <a:t>E</a:t>
            </a:r>
            <a:r>
              <a:rPr lang="en-US" dirty="0"/>
              <a:t> = KE + PE) of an object remains constant as the object moves, provided that the net work done by external </a:t>
            </a:r>
            <a:r>
              <a:rPr lang="en-US" dirty="0" err="1"/>
              <a:t>nonconservative</a:t>
            </a:r>
            <a:r>
              <a:rPr lang="en-US" dirty="0"/>
              <a:t> forces is zero. </a:t>
            </a:r>
          </a:p>
        </p:txBody>
      </p:sp>
    </p:spTree>
    <p:extLst>
      <p:ext uri="{BB962C8B-B14F-4D97-AF65-F5344CB8AC3E}">
        <p14:creationId xmlns:p14="http://schemas.microsoft.com/office/powerpoint/2010/main" val="34069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Conservation of Mechanical Energy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>
                <a:solidFill>
                  <a:srgbClr val="009900"/>
                </a:solidFill>
              </a:rPr>
              <a:t>friction</a:t>
            </a:r>
            <a:r>
              <a:rPr lang="en-US" dirty="0">
                <a:solidFill>
                  <a:srgbClr val="000000"/>
                </a:solidFill>
              </a:rPr>
              <a:t> and wind resistance are ignored, a bobsled run illustrates how kinetic and </a:t>
            </a:r>
            <a:r>
              <a:rPr lang="en-US" dirty="0">
                <a:solidFill>
                  <a:srgbClr val="009900"/>
                </a:solidFill>
              </a:rPr>
              <a:t>potential energy</a:t>
            </a:r>
            <a:r>
              <a:rPr lang="en-US" dirty="0">
                <a:solidFill>
                  <a:srgbClr val="000000"/>
                </a:solidFill>
              </a:rPr>
              <a:t> can be inter converted, while the total mechanical energy remains constant. </a:t>
            </a:r>
            <a:endParaRPr lang="en-US" dirty="0"/>
          </a:p>
        </p:txBody>
      </p:sp>
      <p:pic>
        <p:nvPicPr>
          <p:cNvPr id="20485" name="Picture 5" descr="fig06_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981200"/>
            <a:ext cx="4752975" cy="283492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680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Energy Transformation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2051" name="Picture 4" descr="np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311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286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br>
              <a:rPr lang="en-US" b="1" dirty="0">
                <a:latin typeface="Arial" charset="0"/>
                <a:cs typeface="Times New Roman" pitchFamily="18" charset="0"/>
              </a:rPr>
            </a:br>
            <a:r>
              <a:rPr lang="en-US" sz="3600" b="1" dirty="0">
                <a:latin typeface="Arial" charset="0"/>
                <a:cs typeface="Times New Roman" pitchFamily="18" charset="0"/>
              </a:rPr>
              <a:t>Energy: Forms and Transformations</a:t>
            </a:r>
            <a:endParaRPr lang="en-US" sz="3600" dirty="0"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92480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Work Done by a Constant Force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3581400"/>
            <a:ext cx="81534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Work is done when a force 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pushes a car through a displacement 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Work = Force X Displacement.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i="1" dirty="0"/>
              <a:t>SI Unit of Work:</a:t>
            </a:r>
            <a:r>
              <a:rPr lang="en-US" altLang="en-US" dirty="0"/>
              <a:t> joule, J            Work is a scalar.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600200"/>
            <a:ext cx="6324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261" y="0"/>
            <a:ext cx="8257822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What if the force is not along the displacement?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39422" y="5334000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Use the component of the force along the displacement.</a:t>
            </a:r>
          </a:p>
          <a:p>
            <a:pPr eaLnBrk="1" hangingPunct="1"/>
            <a:r>
              <a:rPr lang="en-US" altLang="en-US" dirty="0"/>
              <a:t>What is the work done by </a:t>
            </a:r>
            <a:r>
              <a:rPr lang="en-US" altLang="en-US" dirty="0" err="1"/>
              <a:t>Fsin</a:t>
            </a:r>
            <a:r>
              <a:rPr lang="el-GR" altLang="en-US" dirty="0"/>
              <a:t>θ</a:t>
            </a:r>
            <a:r>
              <a:rPr lang="en-US" altLang="en-US" dirty="0"/>
              <a:t>?</a:t>
            </a:r>
          </a:p>
          <a:p>
            <a:pPr eaLnBrk="1" hangingPunct="1"/>
            <a:r>
              <a:rPr lang="en-US" altLang="en-US" dirty="0"/>
              <a:t>What is accomplished by </a:t>
            </a:r>
            <a:r>
              <a:rPr lang="en-US" altLang="en-US" dirty="0" err="1"/>
              <a:t>Fsin</a:t>
            </a:r>
            <a:r>
              <a:rPr lang="el-GR" altLang="en-US" dirty="0"/>
              <a:t>θ</a:t>
            </a:r>
            <a:r>
              <a:rPr lang="en-US" altLang="en-US" dirty="0"/>
              <a:t>?</a:t>
            </a:r>
            <a:endParaRPr lang="en-US" altLang="en-US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2" y="3269192"/>
            <a:ext cx="2876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69192"/>
            <a:ext cx="2981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4" y="1219200"/>
            <a:ext cx="3248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05350"/>
            <a:ext cx="3409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095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zero work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3638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pushing an immobile wa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20859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Negative Work</a:t>
            </a:r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35" y="25069"/>
            <a:ext cx="4373998" cy="2015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833" y="2666691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Frictional forces do negative work.</a:t>
            </a:r>
          </a:p>
          <a:p>
            <a:endParaRPr lang="en-US" dirty="0"/>
          </a:p>
          <a:p>
            <a:r>
              <a:rPr lang="en-US" dirty="0"/>
              <a:t>The baseball player slides to a stop in a distance </a:t>
            </a:r>
            <a:r>
              <a:rPr lang="en-US" i="1" dirty="0"/>
              <a:t>d </a:t>
            </a:r>
            <a:r>
              <a:rPr lang="en-US" dirty="0"/>
              <a:t>. In the process, friction removes the player’s kinetic energy by doing an amount of negative work </a:t>
            </a:r>
            <a:r>
              <a:rPr lang="en-US" i="1" dirty="0" err="1"/>
              <a:t>fd</a:t>
            </a:r>
            <a:r>
              <a:rPr lang="en-US" i="1" dirty="0"/>
              <a:t> </a:t>
            </a:r>
            <a:r>
              <a:rPr lang="en-US" dirty="0"/>
              <a:t>equal to the initial kinetic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Units</a:t>
            </a:r>
          </a:p>
        </p:txBody>
      </p:sp>
      <p:graphicFrame>
        <p:nvGraphicFramePr>
          <p:cNvPr id="6261" name="Group 117"/>
          <p:cNvGraphicFramePr>
            <a:graphicFrameLocks noGrp="1"/>
          </p:cNvGraphicFramePr>
          <p:nvPr/>
        </p:nvGraphicFramePr>
        <p:xfrm>
          <a:off x="228600" y="2057400"/>
          <a:ext cx="8686800" cy="4064000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newton (N)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meter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N·m = joule (J)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dyne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dyn·cm = erg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BE/USC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pound (lb)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foot (ft)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foot·pound (ft·lb)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Bench Pressing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066800" y="4465638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During bench-pressing work is done against gravity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33600"/>
            <a:ext cx="5743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595</Words>
  <Application>Microsoft Macintosh PowerPoint</Application>
  <PresentationFormat>On-screen Show (4:3)</PresentationFormat>
  <Paragraphs>77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Calibri</vt:lpstr>
      <vt:lpstr>Cambria Math</vt:lpstr>
      <vt:lpstr>Times New Roman</vt:lpstr>
      <vt:lpstr>verdana</vt:lpstr>
      <vt:lpstr>Default Design</vt:lpstr>
      <vt:lpstr>Equation</vt:lpstr>
      <vt:lpstr>Chapter 7  WORK, ENERGY, AND ENERGY RESOURCES </vt:lpstr>
      <vt:lpstr>Energy Transformation </vt:lpstr>
      <vt:lpstr> Energy: Forms and Transformations</vt:lpstr>
      <vt:lpstr>Work Done by a Constant Force </vt:lpstr>
      <vt:lpstr>What if the force is not along the displacement?</vt:lpstr>
      <vt:lpstr>Examples of zero work</vt:lpstr>
      <vt:lpstr>Negative Work</vt:lpstr>
      <vt:lpstr>Units</vt:lpstr>
      <vt:lpstr>Bench Pressing</vt:lpstr>
      <vt:lpstr>The Work-energy Theorem and Kinetic Energy</vt:lpstr>
      <vt:lpstr>Work-Energy Theorem and Kinetic Energy</vt:lpstr>
      <vt:lpstr>Gravitational Potential Energy</vt:lpstr>
      <vt:lpstr>Conservative and Non-conservative Forces </vt:lpstr>
      <vt:lpstr>Examples</vt:lpstr>
      <vt:lpstr>The Conservation of Mechanical Energy</vt:lpstr>
      <vt:lpstr>THE PRINCIPLE OF CONSERVATION OF MECHANICAL ENERGY</vt:lpstr>
      <vt:lpstr>Conservation of Mechanical Energy</vt:lpstr>
    </vt:vector>
  </TitlesOfParts>
  <Company>Winthrop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Chapter-6 Work and Energy</dc:title>
  <dc:creator>visitor</dc:creator>
  <cp:lastModifiedBy>Maheswaranathan, Ponn</cp:lastModifiedBy>
  <cp:revision>39</cp:revision>
  <dcterms:created xsi:type="dcterms:W3CDTF">2003-09-30T15:17:20Z</dcterms:created>
  <dcterms:modified xsi:type="dcterms:W3CDTF">2020-10-05T01:12:11Z</dcterms:modified>
</cp:coreProperties>
</file>